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2" r:id="rId3"/>
    <p:sldId id="313" r:id="rId4"/>
    <p:sldId id="331" r:id="rId5"/>
    <p:sldId id="333" r:id="rId6"/>
    <p:sldId id="319" r:id="rId7"/>
    <p:sldId id="337" r:id="rId8"/>
    <p:sldId id="345" r:id="rId9"/>
    <p:sldId id="352" r:id="rId10"/>
    <p:sldId id="346" r:id="rId11"/>
    <p:sldId id="338" r:id="rId12"/>
    <p:sldId id="339" r:id="rId13"/>
    <p:sldId id="340" r:id="rId14"/>
    <p:sldId id="341" r:id="rId15"/>
    <p:sldId id="342" r:id="rId16"/>
    <p:sldId id="343" r:id="rId17"/>
    <p:sldId id="327" r:id="rId18"/>
    <p:sldId id="328" r:id="rId19"/>
    <p:sldId id="329" r:id="rId20"/>
    <p:sldId id="348" r:id="rId21"/>
    <p:sldId id="330" r:id="rId22"/>
    <p:sldId id="349" r:id="rId23"/>
    <p:sldId id="350" r:id="rId24"/>
    <p:sldId id="351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6EF"/>
    <a:srgbClr val="FFFFFF"/>
    <a:srgbClr val="009999"/>
    <a:srgbClr val="005856"/>
    <a:srgbClr val="008080"/>
    <a:srgbClr val="00817E"/>
    <a:srgbClr val="006F6C"/>
    <a:srgbClr val="004240"/>
    <a:srgbClr val="9E3C06"/>
    <a:srgbClr val="00928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1D268-F85A-4A4E-A35F-4D2AAD55C7E7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AD0C-CD5B-4C92-A6B2-4C7E169E3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FAA939-DA07-44A6-9288-A7CECF484F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74E25-6AD8-4228-8E07-B9438C458D3E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74E25-6AD8-4228-8E07-B9438C458D3E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74E25-6AD8-4228-8E07-B9438C458D3E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utik2.ru/files/user_5693/www_barbora_ru.jp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kladovka.kg/uploads/posts/2010-09/1284577664_shutterstock_48142351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 userDrawn="1"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 spc="1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						       </a:t>
            </a:r>
            <a:r>
              <a:rPr lang="en-US" sz="1600" b="1" i="1" spc="1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www.attestat@pacad.ru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7" y="-1588"/>
            <a:ext cx="9145587" cy="5145100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214818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>
              <a:solidFill>
                <a:srgbClr val="BFD6E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929058" y="1828800"/>
            <a:ext cx="5214942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929058" y="3200400"/>
            <a:ext cx="5000660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0" y="3429000"/>
            <a:ext cx="9144000" cy="1928826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46" name="Picture 2" descr="Картинка 113 из 2314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290254" cy="4929222"/>
          </a:xfrm>
          <a:prstGeom prst="round2DiagRect">
            <a:avLst/>
          </a:prstGeom>
          <a:ln w="5715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Картинка 84 из 89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85"/>
          <a:stretch>
            <a:fillRect/>
          </a:stretch>
        </p:blipFill>
        <p:spPr bwMode="auto">
          <a:xfrm>
            <a:off x="5214942" y="3929066"/>
            <a:ext cx="3929058" cy="2428892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 userDrawn="1"/>
        </p:nvSpPr>
        <p:spPr bwMode="gray">
          <a:xfrm>
            <a:off x="0" y="14285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Министерство образования Московской области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ГОУ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ДПО Педагогическая академия последипломного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Региональный научно-методический центр экспертной оценки педагогической деятельности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76E77D-7F50-47FF-BF9F-8982064AD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D63AD8-BF50-433E-9424-D509A990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38CF82-CF8D-44A4-B995-E0E3815CF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5190E2-B60E-48EF-8860-A43EDAF91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0EBDBC-C438-4ABB-B6E1-973761548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08BF9-64A6-492B-968B-01A00B633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3E7F93-D575-4A75-94A3-3AC557EFA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000B8-00CA-4E13-A213-153597D86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D7A5C-D30F-4C81-93CC-BFCD3BC97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239DC2-A5CB-4B43-92CF-3367E8BA9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356E8B-2A14-4162-9787-D8A31D1BF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AFD2A9-5FA8-4E2C-9A38-5065B2A81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8EDA86-6CBA-4EC7-BCA2-793AB4FAF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29196D-7C30-4E90-8814-55AC57D75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>
            <a:spLocks/>
          </p:cNvSpPr>
          <p:nvPr/>
        </p:nvSpPr>
        <p:spPr bwMode="gray">
          <a:xfrm>
            <a:off x="-1587" y="857233"/>
            <a:ext cx="9145588" cy="5572163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2143116"/>
            <a:ext cx="8437562" cy="421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42918"/>
            <a:ext cx="9131300" cy="642941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285720" y="1071547"/>
            <a:ext cx="84010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 bwMode="gray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Министерство образования Московской области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ГОУ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ДПО Педагогическая академия последипломного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Региональный научно-методический центр экспертной оценки педагогической деятельности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reeform 39"/>
          <p:cNvSpPr>
            <a:spLocks/>
          </p:cNvSpPr>
          <p:nvPr userDrawn="1"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 spc="1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						       </a:t>
            </a:r>
            <a:r>
              <a:rPr lang="en-US" sz="1600" b="1" i="1" spc="1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www.attestat@pacad.ru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.i.ua/photo/images/pic/1/4/4053041_4f12b9d5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gisosklada.ru/images/books/2278/big/2278140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www.knigisosklada.ru/images/books/2278/big/2278130.jpg" TargetMode="External"/><Relationship Id="rId2" Type="http://schemas.openxmlformats.org/officeDocument/2006/relationships/hyperlink" Target="http://www.knigisosklada.ru/images/books/2278/big/22782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zone-x.ru/67/120888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my-shop.ru/_files/product/2/38/377254.jpg" TargetMode="External"/><Relationship Id="rId4" Type="http://schemas.openxmlformats.org/officeDocument/2006/relationships/hyperlink" Target="http://lib.vsu.by/web_resurs/new_post/postfile/2008_02/face/sgk_s_29_2588.jpg" TargetMode="Externa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obsss.ru/images/x_6585867247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reklama.com.ua/2010-04-05/403233/photos0-800x600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nigisosklada.ru/images/books/1884/big/188486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imc.taseevo.ru/god_uchit/242702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interface.ru/autodesk/images/kniga.gi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58" y="1214422"/>
            <a:ext cx="5072098" cy="1857388"/>
          </a:xfrm>
        </p:spPr>
        <p:txBody>
          <a:bodyPr/>
          <a:lstStyle/>
          <a:p>
            <a:r>
              <a:rPr lang="ru-RU" sz="2500" dirty="0" smtClean="0">
                <a:solidFill>
                  <a:srgbClr val="2E67C4"/>
                </a:solidFill>
              </a:rPr>
              <a:t>Методика проведения экспертной оценки уровня квалификации педагогических работников Московской области</a:t>
            </a:r>
            <a:endParaRPr lang="en-US" sz="2500" dirty="0">
              <a:solidFill>
                <a:srgbClr val="2E67C4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500306"/>
            <a:ext cx="39290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Основы работы с: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текстовыми редакторами; </a:t>
            </a:r>
          </a:p>
          <a:p>
            <a:pPr lvl="2">
              <a:spcAft>
                <a:spcPts val="12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электронными таблицами; </a:t>
            </a:r>
          </a:p>
          <a:p>
            <a:pPr lvl="2">
              <a:spcAft>
                <a:spcPts val="12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электронной почтой; </a:t>
            </a:r>
          </a:p>
          <a:p>
            <a:pPr lvl="2">
              <a:spcAft>
                <a:spcPts val="12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мультимедийным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оборудованием.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Знание информационно-коммуникационных технологий</a:t>
            </a:r>
          </a:p>
        </p:txBody>
      </p:sp>
      <p:pic>
        <p:nvPicPr>
          <p:cNvPr id="1026" name="Picture 2" descr="Картинка 58 из 216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3071834" cy="32250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786314" y="1571612"/>
            <a:ext cx="35004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solidFill>
                  <a:srgbClr val="006F6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Письменное квалификационное испытание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проводится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базе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государственных образовательных учреждений  дополнительного профессионального образования </a:t>
            </a:r>
          </a:p>
          <a:p>
            <a:pPr lvl="0"/>
            <a:r>
              <a:rPr lang="ru-RU" sz="2000" b="1" dirty="0" smtClean="0">
                <a:solidFill>
                  <a:srgbClr val="006F6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региональной сетевой системы повышения квалификации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857364"/>
            <a:ext cx="3246846" cy="34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500034" y="1000108"/>
            <a:ext cx="8286808" cy="5411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Добровольная аттестация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целью установления соответствия уровня квалификации требованиям, предъявляемым к первой или высшей квалификационным категориям</a:t>
            </a:r>
          </a:p>
          <a:p>
            <a:pPr algn="ctr"/>
            <a:endParaRPr lang="ru-RU" sz="800" dirty="0" smtClean="0">
              <a:solidFill>
                <a:srgbClr val="C00000"/>
              </a:solidFill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  <a:buClr>
                <a:srgbClr val="009999"/>
              </a:buClr>
            </a:pPr>
            <a:r>
              <a:rPr lang="ru-RU" b="1" dirty="0" smtClean="0"/>
              <a:t>       1. Подача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заявления</a:t>
            </a:r>
            <a:r>
              <a:rPr lang="ru-RU" b="1" dirty="0" smtClean="0"/>
              <a:t> от педагогического работника, содержащего</a:t>
            </a:r>
          </a:p>
          <a:p>
            <a:pPr lvl="2">
              <a:spcAft>
                <a:spcPts val="0"/>
              </a:spcAft>
              <a:buClr>
                <a:srgbClr val="009999"/>
              </a:buClr>
            </a:pPr>
            <a:r>
              <a:rPr lang="ru-RU" b="1" dirty="0" smtClean="0"/>
              <a:t>обоснование решения об аттестации на первую или высшую категорию.</a:t>
            </a:r>
          </a:p>
          <a:p>
            <a:pPr lvl="1">
              <a:spcAft>
                <a:spcPts val="0"/>
              </a:spcAft>
              <a:buClr>
                <a:srgbClr val="009999"/>
              </a:buClr>
            </a:pPr>
            <a:endParaRPr lang="ru-RU" sz="800" b="1" dirty="0" smtClean="0"/>
          </a:p>
          <a:p>
            <a:pPr lvl="1">
              <a:spcAft>
                <a:spcPts val="0"/>
              </a:spcAft>
              <a:buClr>
                <a:srgbClr val="009999"/>
              </a:buClr>
            </a:pPr>
            <a:r>
              <a:rPr lang="ru-RU" b="1" i="1" dirty="0" smtClean="0">
                <a:solidFill>
                  <a:srgbClr val="00817E"/>
                </a:solidFill>
              </a:rPr>
              <a:t>Деятельность учителя:</a:t>
            </a:r>
          </a:p>
          <a:p>
            <a:pPr lvl="1">
              <a:spcAft>
                <a:spcPts val="0"/>
              </a:spcAft>
              <a:buClr>
                <a:srgbClr val="009999"/>
              </a:buClr>
            </a:pPr>
            <a:endParaRPr lang="ru-RU" sz="800" b="1" dirty="0" smtClean="0"/>
          </a:p>
          <a:p>
            <a:pPr lvl="2"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Сбор материалов, подтверждающих право на установление педагогическим работникам первой или высшей квалификационной категории (сертификаты, грамоты, дипломы, благодарности, копии приказов, справок и др.).</a:t>
            </a:r>
          </a:p>
          <a:p>
            <a:pPr lvl="2"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Подготовка информации об использовании современных образовательных технологий и методик в практической профессиональной деятельности учителя.</a:t>
            </a:r>
          </a:p>
          <a:p>
            <a:pPr lvl="2"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Подготовка к проведению открытого урока /  мероприятия.</a:t>
            </a:r>
          </a:p>
          <a:p>
            <a:pPr lvl="1" algn="l"/>
            <a:endParaRPr lang="ru-RU" sz="800" b="0" i="1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357158" y="1714488"/>
            <a:ext cx="8286808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009999"/>
              </a:buClr>
            </a:pPr>
            <a:r>
              <a:rPr lang="ru-RU" b="1" dirty="0" smtClean="0"/>
              <a:t>       2. Проведение экспертной оценки педагогической деятельности</a:t>
            </a:r>
            <a:r>
              <a:rPr lang="ru-RU" dirty="0" smtClean="0"/>
              <a:t>. </a:t>
            </a:r>
          </a:p>
          <a:p>
            <a:pPr lvl="2">
              <a:spcAft>
                <a:spcPts val="1200"/>
              </a:spcAft>
              <a:buClr>
                <a:srgbClr val="009999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Экспертная оценка уровня квалификации педагога осуществляется согласно принятого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Порядка аттестации педагогических работников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утвержденного Приказом Министерства образования и науки Российской Федерации  № 209 от 24 марта 2010 года (п. 30, 31).</a:t>
            </a:r>
          </a:p>
          <a:p>
            <a:pPr lvl="2">
              <a:buClr>
                <a:srgbClr val="009999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Экспертная комиссия осуществляет выезд в образовательное учреждение аттестуемого педагогического работника, проводит экспертизу представленных материалов, посещает открытый урок / мероприятие, готовит экспертное заключение.</a:t>
            </a:r>
          </a:p>
          <a:p>
            <a:pPr lvl="1">
              <a:buClr>
                <a:srgbClr val="009999"/>
              </a:buClr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Clr>
                <a:srgbClr val="009999"/>
              </a:buClr>
              <a:buFont typeface="Wingdings" pitchFamily="2" charset="2"/>
              <a:buChar char="v"/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400" i="1" dirty="0" smtClean="0"/>
          </a:p>
          <a:p>
            <a:endParaRPr lang="ru-RU" sz="1600" b="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Картинка 17 из 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1357322" cy="175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94686" cy="2571767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ru-RU" sz="2400" b="1" kern="1200" dirty="0" smtClean="0">
                <a:solidFill>
                  <a:srgbClr val="C00000"/>
                </a:solidFill>
              </a:rPr>
              <a:t>Требования к первой и высшей квалификации</a:t>
            </a:r>
            <a:endParaRPr lang="ru-RU" sz="2400" b="1" kern="1200" dirty="0" smtClean="0">
              <a:solidFill>
                <a:srgbClr val="009999"/>
              </a:solidFill>
            </a:endParaRPr>
          </a:p>
          <a:p>
            <a:pPr>
              <a:buNone/>
            </a:pPr>
            <a:r>
              <a:rPr lang="ru-RU" sz="2000" b="1" kern="1200" dirty="0" smtClean="0">
                <a:solidFill>
                  <a:srgbClr val="009999"/>
                </a:solidFill>
              </a:rPr>
              <a:t>1. Первая и высшая квалификационная категория может быть установлена педагогическим работникам, которые:</a:t>
            </a:r>
          </a:p>
          <a:p>
            <a:pPr>
              <a:buNone/>
            </a:pPr>
            <a:endParaRPr lang="ru-RU" sz="800" b="1" kern="1200" dirty="0" smtClean="0">
              <a:solidFill>
                <a:srgbClr val="C00000"/>
              </a:solidFill>
            </a:endParaRPr>
          </a:p>
          <a:p>
            <a:pPr lvl="1"/>
            <a: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</a:rPr>
              <a:t>владеют современными образовательными технологиями и методиками и эффективно применяют их в практической профессиональной деятельности (п.30, 31).</a:t>
            </a:r>
          </a:p>
        </p:txBody>
      </p:sp>
      <p:pic>
        <p:nvPicPr>
          <p:cNvPr id="74758" name="Picture 6" descr="Картинка 7 из 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256"/>
            <a:ext cx="1407070" cy="18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62" name="Picture 10" descr="Картинка 21 из 5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429000"/>
            <a:ext cx="152298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Картинка 4 из 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143380"/>
            <a:ext cx="1235027" cy="19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66" name="Picture 14" descr="Картинка 29 из 57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3571876"/>
            <a:ext cx="1264284" cy="202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64" name="Picture 12" descr="Картинка 23 из 5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72" y="3857628"/>
            <a:ext cx="1238242" cy="19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978763"/>
          <a:ext cx="8437562" cy="44102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066"/>
                <a:gridCol w="2714644"/>
                <a:gridCol w="1714512"/>
                <a:gridCol w="1714512"/>
                <a:gridCol w="1793828"/>
              </a:tblGrid>
              <a:tr h="16676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</a:rPr>
                        <a:t>№</a:t>
                      </a:r>
                      <a:endParaRPr lang="ru-RU" sz="1600" b="1" kern="1200" dirty="0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</a:rPr>
                        <a:t>Название технологий </a:t>
                      </a: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и/или методик</a:t>
                      </a:r>
                    </a:p>
                  </a:txBody>
                  <a:tcPr marL="58038" marR="58038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</a:rPr>
                        <a:t>Имеет представление и частично применяет элементы современных образовательных 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</a:rPr>
                        <a:t>технологий </a:t>
                      </a:r>
                      <a:r>
                        <a:rPr lang="ru-RU" sz="11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и/или методик</a:t>
                      </a:r>
                      <a:endParaRPr lang="ru-RU"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38" marR="58038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</a:rPr>
                        <a:t>Хорошо осведомлен, периодически использует современные образовательные 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</a:rPr>
                        <a:t>технологии </a:t>
                      </a:r>
                      <a:r>
                        <a:rPr lang="ru-RU" sz="11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и/или методики </a:t>
                      </a:r>
                      <a:r>
                        <a:rPr lang="ru-RU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1" dirty="0">
                          <a:solidFill>
                            <a:srgbClr val="FFFFFF"/>
                          </a:solidFill>
                        </a:rPr>
                        <a:t>УВП</a:t>
                      </a:r>
                      <a:endParaRPr lang="ru-RU" sz="1100" b="1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</a:rPr>
                        <a:t>Системно использует современные образовательные 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</a:rPr>
                        <a:t>технологии </a:t>
                      </a:r>
                      <a:r>
                        <a:rPr lang="ru-RU" sz="11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и/или методики в УВП</a:t>
                      </a:r>
                      <a:endParaRPr lang="ru-RU"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38" marR="58038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Педагогические технологии на основе личностной ориентации педагогического процесса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1.1.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Педагогика сотрудничества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21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1.2.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Гуманно-личностная технология </a:t>
                      </a:r>
                      <a:r>
                        <a:rPr lang="ru-RU" sz="1200" dirty="0" err="1"/>
                        <a:t>Ш.А.Амонашвили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1.3.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Система Е.Н.Ильина: преподавание литературы как предмета, формирующего человека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0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Педагогические технологии на основе активизации и </a:t>
                      </a:r>
                      <a:r>
                        <a:rPr lang="ru-RU" sz="1200" b="1" dirty="0" err="1"/>
                        <a:t>интесификации</a:t>
                      </a:r>
                      <a:r>
                        <a:rPr lang="ru-RU" sz="1200" b="1" dirty="0"/>
                        <a:t> деятельности учащихся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038" marR="58038" marT="0" marB="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rgbClr val="FFFFF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121442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99"/>
                </a:solidFill>
              </a:rPr>
              <a:t>Современные образовательные технологии и методики в практической профессиональной деятельности учителя</a:t>
            </a:r>
            <a:endParaRPr lang="ru-RU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42873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99"/>
                </a:solidFill>
              </a:rPr>
              <a:t>Современные образовательные технологии и методики в практической профессиональной деятельности учителя</a:t>
            </a:r>
            <a:endParaRPr lang="ru-RU" dirty="0">
              <a:solidFill>
                <a:srgbClr val="0099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285993"/>
          <a:ext cx="8143932" cy="364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000266"/>
                <a:gridCol w="1857388"/>
                <a:gridCol w="2100276"/>
                <a:gridCol w="1685936"/>
              </a:tblGrid>
              <a:tr h="116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FFFF"/>
                          </a:solidFill>
                        </a:rPr>
                        <a:t>п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FFFFFF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Современные образовательные технологии и/или методики</a:t>
                      </a:r>
                      <a:endParaRPr lang="ru-RU" sz="140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Цель использования технологий и/или методик</a:t>
                      </a:r>
                      <a:endParaRPr lang="ru-RU" sz="140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внедрения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технологий и/или методик в практическую</a:t>
                      </a:r>
                      <a:r>
                        <a:rPr lang="ru-RU" sz="14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профессиональную деятельность</a:t>
                      </a:r>
                      <a:endParaRPr lang="ru-RU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Результат использования технологий и/или методик</a:t>
                      </a:r>
                      <a:endParaRPr lang="ru-RU" sz="1400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7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baseline="0" dirty="0"/>
                        <a:t>Дифференцированное обучение</a:t>
                      </a:r>
                      <a:endParaRPr lang="ru-RU" sz="1300" b="1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3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3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5" marR="41355" marT="0" marB="0"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55" marR="41355" marT="0" marB="0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1357298"/>
            <a:ext cx="76438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Требования к первой и высшей квалификации</a:t>
            </a:r>
            <a:endParaRPr lang="ru-RU" sz="2400" b="1" dirty="0" smtClean="0">
              <a:solidFill>
                <a:srgbClr val="009999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9999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9999"/>
                </a:solidFill>
                <a:latin typeface="+mn-lt"/>
              </a:rPr>
              <a:t>2. Первая и высшая квалификационная категория может быть установлена педагогическим работникам, которые: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v"/>
              <a:tabLst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вносят личный вклад в повышение качества образования на основе совершенствования методов обучения и воспитания (п. 30);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tabLst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v"/>
              <a:tabLst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вносят личный вклад в повышение качества образования на основе совершенствования методов обучения и воспитания, инновационной деятельности, в освоение новых образовательных технологий и активно распространяют собственный опыт в области повышения качества образования и воспитания (п. 31).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8286808" cy="5000661"/>
        </p:xfrm>
        <a:graphic>
          <a:graphicData uri="http://schemas.openxmlformats.org/drawingml/2006/table">
            <a:tbl>
              <a:tblPr/>
              <a:tblGrid>
                <a:gridCol w="428628"/>
                <a:gridCol w="1857388"/>
                <a:gridCol w="1305374"/>
                <a:gridCol w="909204"/>
                <a:gridCol w="884052"/>
                <a:gridCol w="967062"/>
                <a:gridCol w="967550"/>
                <a:gridCol w="967550"/>
              </a:tblGrid>
              <a:tr h="470583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000" b="1" kern="120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 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0583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7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Продуктивность и эффективность методической деятельности</a:t>
                      </a:r>
                    </a:p>
                  </a:txBody>
                  <a:tcPr marL="40679" marR="40679" marT="40679" marB="406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0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2.1.1.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Выступления на научно-практических конференциях, педагогических чтениях, семинарах, секциях и др.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сертификатов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участвует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Муниципальн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870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2.1.2.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Проведение открытых уроков, занятий, мероприятий, мастер-классов и др.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сертификатов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проводит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Муниципальн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4874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2.1.3.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Научные, научно-методические и учебно-методические публикации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публикаций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Нет публикаций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Муниципальн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 уровень</a:t>
                      </a:r>
                    </a:p>
                  </a:txBody>
                  <a:tcPr marL="40679" marR="40679" marT="40679" marB="406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5"/>
          <a:ext cx="8286808" cy="4551857"/>
        </p:xfrm>
        <a:graphic>
          <a:graphicData uri="http://schemas.openxmlformats.org/drawingml/2006/table">
            <a:tbl>
              <a:tblPr/>
              <a:tblGrid>
                <a:gridCol w="648533"/>
                <a:gridCol w="4807409"/>
                <a:gridCol w="2830866"/>
              </a:tblGrid>
              <a:tr h="83767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2.1.4.</a:t>
                      </a:r>
                    </a:p>
                  </a:txBody>
                  <a:tcPr marL="40679" marR="40679" marT="40679" marB="4067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Публичное представление собственного инновационного педагогического опыта на сайте</a:t>
                      </a:r>
                    </a:p>
                  </a:txBody>
                  <a:tcPr marL="40679" marR="40679" marT="40679" marB="4067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материалов на сайте и их представление</a:t>
                      </a:r>
                    </a:p>
                  </a:txBody>
                  <a:tcPr marL="40679" marR="40679" marT="40679" marB="4067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8426">
                <a:tc>
                  <a:txBody>
                    <a:bodyPr/>
                    <a:lstStyle/>
                    <a:p>
                      <a:pPr indent="6667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2.1.5.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проектно-исследовательской, опытно-экспериментальной и др. научной деятельности.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документов, подтверждающих участие в работе КБОУ, эксперимент. площадок, лабораторий, центров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1040">
                <a:tc>
                  <a:txBody>
                    <a:bodyPr/>
                    <a:lstStyle/>
                    <a:p>
                      <a:pPr indent="6667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2.1.6.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экспертных комиссиях, группах, апелляционных комиссиях, методических объединениях, предметных комиссиях по проверке ГИА и ЕГЭ, в жюри профессиональных конкурсов и др.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копий приказов, справок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4303">
                <a:tc>
                  <a:txBody>
                    <a:bodyPr/>
                    <a:lstStyle/>
                    <a:p>
                      <a:pPr indent="6667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2.1.7.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деятельности профессиональных ассоциаций,  постоянно действующих семинарах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справок, письменного подтверждения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9147">
                <a:tc>
                  <a:txBody>
                    <a:bodyPr/>
                    <a:lstStyle/>
                    <a:p>
                      <a:pPr indent="6667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2.1.8.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в профессиональных конкурсах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грамот, дипломов, выписок из приказов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876"/>
            <a:ext cx="5002218" cy="2500331"/>
          </a:xfrm>
        </p:spPr>
        <p:txBody>
          <a:bodyPr/>
          <a:lstStyle/>
          <a:p>
            <a:pPr>
              <a:buNone/>
            </a:pPr>
            <a:endParaRPr lang="ru-RU" sz="8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ru-RU" sz="2000" b="1" dirty="0" smtClean="0">
                <a:solidFill>
                  <a:srgbClr val="800000"/>
                </a:solidFill>
                <a:ea typeface="+mn-ea"/>
                <a:cs typeface="+mn-cs"/>
              </a:rPr>
              <a:t>	</a:t>
            </a:r>
            <a:r>
              <a:rPr lang="ru-RU" sz="2400" b="1" kern="1200" dirty="0" smtClean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Региональный </a:t>
            </a:r>
            <a:r>
              <a:rPr lang="ru-RU" sz="2400" b="1" kern="1200" dirty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научно-методический центр экспертной оценки педагогической </a:t>
            </a:r>
            <a:r>
              <a:rPr lang="ru-RU" sz="2400" b="1" kern="1200" dirty="0" smtClean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деятельности</a:t>
            </a:r>
            <a:endParaRPr lang="en-US" sz="2400" b="1" dirty="0">
              <a:solidFill>
                <a:srgbClr val="00928F"/>
              </a:solidFill>
            </a:endParaRPr>
          </a:p>
        </p:txBody>
      </p:sp>
      <p:pic>
        <p:nvPicPr>
          <p:cNvPr id="4" name="Picture 6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2997365" cy="228601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3" cstate="print"/>
          <a:srcRect t="8435"/>
          <a:stretch>
            <a:fillRect/>
          </a:stretch>
        </p:blipFill>
        <p:spPr bwMode="auto">
          <a:xfrm>
            <a:off x="1785918" y="2857496"/>
            <a:ext cx="500066" cy="4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150017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2F6ACB"/>
                </a:solidFill>
              </a:rPr>
              <a:t>Региональный оператор экспертной оценки педагогической деятельности педагогических работников Московской области: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857496"/>
            <a:ext cx="61436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6F6C"/>
                </a:solidFill>
              </a:rPr>
              <a:t>ГОУ ДПО Педагогическая академия  </a:t>
            </a:r>
          </a:p>
        </p:txBody>
      </p:sp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3" cstate="print"/>
          <a:srcRect t="8435"/>
          <a:stretch>
            <a:fillRect/>
          </a:stretch>
        </p:blipFill>
        <p:spPr bwMode="auto">
          <a:xfrm>
            <a:off x="4143372" y="3857628"/>
            <a:ext cx="428628" cy="3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2571744"/>
          <a:ext cx="8715432" cy="2500330"/>
        </p:xfrm>
        <a:graphic>
          <a:graphicData uri="http://schemas.openxmlformats.org/drawingml/2006/table">
            <a:tbl>
              <a:tblPr/>
              <a:tblGrid>
                <a:gridCol w="512673"/>
                <a:gridCol w="2270408"/>
                <a:gridCol w="1464779"/>
                <a:gridCol w="878865"/>
                <a:gridCol w="1025345"/>
                <a:gridCol w="758974"/>
                <a:gridCol w="779044"/>
                <a:gridCol w="1025344"/>
              </a:tblGrid>
              <a:tr h="326948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000" b="1" kern="120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 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69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2.2.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Награды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48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2.2.1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Награды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поощрения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педагога в               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межаттестационный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период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Грамоты, благодарности и др., выписки из приказов 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имеет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Регион. </a:t>
                      </a: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 уровень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14422"/>
          <a:ext cx="8501119" cy="4366855"/>
        </p:xfrm>
        <a:graphic>
          <a:graphicData uri="http://schemas.openxmlformats.org/drawingml/2006/table">
            <a:tbl>
              <a:tblPr/>
              <a:tblGrid>
                <a:gridCol w="428628"/>
                <a:gridCol w="2000264"/>
                <a:gridCol w="1571634"/>
                <a:gridCol w="1000132"/>
                <a:gridCol w="1000132"/>
                <a:gridCol w="1071570"/>
                <a:gridCol w="1428759"/>
              </a:tblGrid>
              <a:tr h="53519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1" kern="1200" dirty="0" smtClean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Профессиональное развитие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1" kern="1200" dirty="0" smtClean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04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документы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30292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2.3.1.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Повышение квалификации</a:t>
                      </a:r>
                    </a:p>
                    <a:p>
                      <a:pPr marL="10800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Освоение индивидуальной программы ПК в полном объеме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Квалификационные аттестаты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сетевой системы ПК,</a:t>
                      </a: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 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обр. учреждений, имеющих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свид-во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о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аккредитеции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72 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72-180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Инвариант академический + инвариант кафедральный + вариативные программы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курсов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304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2.3.2.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Профессиональная переподготовка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справки об обучении, диплома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обучается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Обучение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курсе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Обучение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курсе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Программа освоена полностью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6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2.3.3.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Профессиональное научное развитие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справки об обучении, дипломов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обучается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Обучение в аспирантуре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степени кандидата наук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степени доктора наук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1142984"/>
            <a:ext cx="7643866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Требования </a:t>
            </a:r>
            <a:r>
              <a:rPr lang="ru-RU" sz="2400" b="1" smtClean="0">
                <a:solidFill>
                  <a:srgbClr val="C00000"/>
                </a:solidFill>
              </a:rPr>
              <a:t>к первой </a:t>
            </a:r>
            <a:r>
              <a:rPr lang="ru-RU" sz="2400" b="1" dirty="0" smtClean="0">
                <a:solidFill>
                  <a:srgbClr val="C00000"/>
                </a:solidFill>
              </a:rPr>
              <a:t>и высшей квалификации</a:t>
            </a:r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9999"/>
                </a:solidFill>
                <a:latin typeface="+mn-lt"/>
              </a:rPr>
              <a:t>3. Первая и высшая квалификационная категория может быть установлена педагогическим работникам, которые: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v"/>
              <a:tabLst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имеют стабильные результаты освоения обучающимися, воспитанниками образовательных программ и показатели динамики их достижений выше средних в субъекте Российской Федерации (п.30);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tabLst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v"/>
              <a:tabLst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имеют стабильные результаты освоения обучающимися, воспитанниками образовательных программ и показатели динамики их достижений выше средних в субъекте Российской Федерации, в том числе с учетом результатов участия обучающихся и воспитанников во всероссийских, международных олимпиадах, конкурсах, соревнованиях (п. 31).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tabLst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071546"/>
          <a:ext cx="7929617" cy="5497212"/>
        </p:xfrm>
        <a:graphic>
          <a:graphicData uri="http://schemas.openxmlformats.org/drawingml/2006/table">
            <a:tbl>
              <a:tblPr/>
              <a:tblGrid>
                <a:gridCol w="500066"/>
                <a:gridCol w="2357454"/>
                <a:gridCol w="1214446"/>
                <a:gridCol w="1143008"/>
                <a:gridCol w="1285884"/>
                <a:gridCol w="1428759"/>
              </a:tblGrid>
              <a:tr h="642943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kern="120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Подтверждаю-щие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(баллы не суммируются)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147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endParaRPr lang="ru-RU" sz="1400" b="1" i="1" kern="1200" dirty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Продуктивность и эффективность образовательной деятельности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153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3.1.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показавших результаты на уровне или выше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среднерегиональных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(средние данные за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межаттестационный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период) по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результатам итоговой аттестации в форме ГИА, ЕГЭ.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ГИА</a:t>
                      </a: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, ЕГЭ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уровне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Вышее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147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3.2.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успевающих на «4» и «5» по результатам внешнего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внешнего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33%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 66 %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66 % и более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9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147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3.3.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успевающих на «4» и «5» по результатам внутреннего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внутреннего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33%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 66 %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66 % и более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1485898"/>
          <a:ext cx="8358243" cy="5028141"/>
        </p:xfrm>
        <a:graphic>
          <a:graphicData uri="http://schemas.openxmlformats.org/drawingml/2006/table">
            <a:tbl>
              <a:tblPr/>
              <a:tblGrid>
                <a:gridCol w="428626"/>
                <a:gridCol w="1810188"/>
                <a:gridCol w="1637719"/>
                <a:gridCol w="895500"/>
                <a:gridCol w="895500"/>
                <a:gridCol w="895500"/>
                <a:gridCol w="897605"/>
                <a:gridCol w="897605"/>
              </a:tblGrid>
              <a:tr h="63563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2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документы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(баллы суммируются)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kern="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7288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3.4.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участия обучающихся в предметной олимпиаде.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грамот, дипломов или других документов призеров и победителей олимпиад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участвует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675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3.5.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внеурочной деятельности обучающихся по учебным предметам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конкурсы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конференции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выставки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турниры и др.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грамот, дипломов или других документов подтверждающих победы и призовые места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участвует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gray">
          <a:xfrm>
            <a:off x="4429124" y="1357298"/>
            <a:ext cx="4214842" cy="12858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</a:t>
            </a:r>
          </a:p>
          <a:p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за внимание</a:t>
            </a:r>
            <a:r>
              <a:rPr lang="en-US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5725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431242" cy="1643074"/>
          </a:xfrm>
        </p:spPr>
        <p:txBody>
          <a:bodyPr/>
          <a:lstStyle/>
          <a:p>
            <a:pPr lvl="1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	</a:t>
            </a:r>
            <a:r>
              <a:rPr lang="ru-RU" b="1" i="1" kern="1200" dirty="0" err="1" smtClean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Долгоаршинных</a:t>
            </a:r>
            <a:r>
              <a:rPr lang="ru-RU" b="1" i="1" kern="1200" dirty="0" smtClean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i="1" kern="1200" dirty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Нелли </a:t>
            </a:r>
            <a:r>
              <a:rPr lang="ru-RU" b="1" i="1" kern="1200" dirty="0" smtClean="0">
                <a:solidFill>
                  <a:srgbClr val="00928F"/>
                </a:solidFill>
                <a:latin typeface="Arial" charset="0"/>
                <a:ea typeface="+mn-ea"/>
                <a:cs typeface="+mn-cs"/>
              </a:rPr>
              <a:t>Владимировна,</a:t>
            </a:r>
          </a:p>
          <a:p>
            <a:pPr lvl="3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4240"/>
                </a:solidFill>
                <a:ea typeface="+mn-ea"/>
                <a:cs typeface="+mn-cs"/>
              </a:rPr>
              <a:t>к.п.н., доцент, </a:t>
            </a:r>
          </a:p>
          <a:p>
            <a:pPr lvl="3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4240"/>
                </a:solidFill>
                <a:ea typeface="+mn-ea"/>
                <a:cs typeface="+mn-cs"/>
              </a:rPr>
              <a:t>Заслуженный работник образования МО,</a:t>
            </a:r>
          </a:p>
          <a:p>
            <a:pPr lvl="3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4240"/>
                </a:solidFill>
                <a:ea typeface="+mn-ea"/>
                <a:cs typeface="+mn-cs"/>
              </a:rPr>
              <a:t>Почетный работник образования РФ</a:t>
            </a:r>
            <a:endParaRPr lang="ru-RU" b="1" dirty="0">
              <a:solidFill>
                <a:srgbClr val="004240"/>
              </a:solidFill>
              <a:ea typeface="+mn-ea"/>
              <a:cs typeface="+mn-cs"/>
            </a:endParaRPr>
          </a:p>
          <a:p>
            <a:pPr lvl="1">
              <a:buNone/>
            </a:pPr>
            <a:endParaRPr lang="en-US" sz="2400" b="1" dirty="0">
              <a:solidFill>
                <a:srgbClr val="800000"/>
              </a:solidFill>
              <a:ea typeface="+mn-ea"/>
              <a:cs typeface="+mn-cs"/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643438" y="5072074"/>
            <a:ext cx="39290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i="1" dirty="0" smtClean="0">
                <a:latin typeface="Times New Roman" pitchFamily="18" charset="0"/>
              </a:rPr>
              <a:t>т. 8-495-472-45-49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88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Начальник регионального научно-	методического центра экспертной 	оценки педагогической деятельности: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857232"/>
            <a:ext cx="9001156" cy="57150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Нормативно-правовые основы аттестации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214281" y="1500174"/>
            <a:ext cx="4143405" cy="2357454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571999" y="1500174"/>
            <a:ext cx="4134725" cy="2286016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214282" y="3929067"/>
            <a:ext cx="4143404" cy="2286016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4572000" y="3929067"/>
            <a:ext cx="4134724" cy="2286016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2414879" y="2539189"/>
            <a:ext cx="4063356" cy="2646965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214282" y="2071678"/>
            <a:ext cx="4143404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256032">
              <a:spcAft>
                <a:spcPts val="600"/>
              </a:spcAft>
              <a:buClr>
                <a:srgbClr val="FFFFFF"/>
              </a:buClr>
              <a:buSzPct val="13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FFFFFF"/>
                </a:solidFill>
              </a:rPr>
              <a:t>Закон Российской Федерации «Об образовании»</a:t>
            </a:r>
          </a:p>
          <a:p>
            <a:pPr lvl="1" indent="-256032">
              <a:spcAft>
                <a:spcPts val="600"/>
              </a:spcAft>
              <a:buClr>
                <a:srgbClr val="FFFFFF"/>
              </a:buClr>
              <a:buSzPct val="13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FFFFFF"/>
                </a:solidFill>
              </a:rPr>
              <a:t>Трудовой кодекс Российской Федерации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4929191" y="2000240"/>
            <a:ext cx="364333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Письмо N 03-52/46 от 18 августа 2010г. «Разъяснения по применению Порядка аттестации педагогических работников государственных и муниципальных образовательных учреждений»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500035" y="4143380"/>
            <a:ext cx="3643338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005856"/>
                </a:solidFill>
              </a:rPr>
              <a:t>Порядок аттестации педагогических работников государственных и муниципальных образовательных учреждений,</a:t>
            </a:r>
            <a:r>
              <a:rPr lang="ru-RU" sz="1400" b="1" dirty="0" smtClean="0">
                <a:solidFill>
                  <a:srgbClr val="004240"/>
                </a:solidFill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</a:rPr>
              <a:t>утвержденный Приказом Министерства образования и науки Российской Федерации № 209 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b="1" dirty="0" smtClean="0">
                <a:solidFill>
                  <a:srgbClr val="FFFFFF"/>
                </a:solidFill>
              </a:rPr>
              <a:t>от 24 марта 2010 года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4714876" y="4214818"/>
            <a:ext cx="4071966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004240"/>
                </a:solidFill>
              </a:rPr>
              <a:t>Приказ Министерства здравоохранения и социального развития РФ от 26 августа 2010 г. N 761н</a:t>
            </a:r>
            <a:r>
              <a:rPr lang="ru-RU" sz="1400" b="1" dirty="0" smtClean="0">
                <a:solidFill>
                  <a:srgbClr val="FFFFFF"/>
                </a:solidFill>
              </a:rPr>
              <a:t> "Об утверждении Единого квалификационного справочника должностей руководителей, специалистов и служащих, раздел </a:t>
            </a:r>
            <a:r>
              <a:rPr lang="ru-RU" sz="1400" b="1" dirty="0" smtClean="0">
                <a:solidFill>
                  <a:srgbClr val="005856"/>
                </a:solidFill>
              </a:rPr>
              <a:t>"Квалификационные характеристики должностей работников образования»</a:t>
            </a:r>
            <a:r>
              <a:rPr lang="ru-RU" sz="1300" b="1" dirty="0" smtClean="0">
                <a:solidFill>
                  <a:srgbClr val="005856"/>
                </a:solidFill>
              </a:rPr>
              <a:t> </a:t>
            </a:r>
            <a:endParaRPr lang="en-US" sz="1300" b="1" dirty="0">
              <a:solidFill>
                <a:srgbClr val="005856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785926"/>
            <a:ext cx="3786214" cy="50006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2 вида аттестации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shadow_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8975" y="5507038"/>
            <a:ext cx="2347913" cy="169862"/>
          </a:xfrm>
          <a:prstGeom prst="rect">
            <a:avLst/>
          </a:prstGeom>
          <a:noFill/>
        </p:spPr>
      </p:pic>
      <p:pic>
        <p:nvPicPr>
          <p:cNvPr id="31749" name="Picture 5" descr="shadow_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776954"/>
            <a:ext cx="3929091" cy="22381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1472" y="2928934"/>
            <a:ext cx="3591705" cy="3214710"/>
            <a:chOff x="597" y="2091"/>
            <a:chExt cx="1352" cy="1430"/>
          </a:xfrm>
        </p:grpSpPr>
        <p:sp>
          <p:nvSpPr>
            <p:cNvPr id="31761" name="AutoShape 17"/>
            <p:cNvSpPr>
              <a:spLocks noChangeArrowheads="1"/>
            </p:cNvSpPr>
            <p:nvPr/>
          </p:nvSpPr>
          <p:spPr bwMode="gray">
            <a:xfrm>
              <a:off x="597" y="2091"/>
              <a:ext cx="1352" cy="143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gray">
            <a:xfrm>
              <a:off x="663" y="2098"/>
              <a:ext cx="1230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gray">
            <a:xfrm flipV="1">
              <a:off x="612" y="3499"/>
              <a:ext cx="1318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4" name="Freeform 20"/>
          <p:cNvSpPr>
            <a:spLocks/>
          </p:cNvSpPr>
          <p:nvPr/>
        </p:nvSpPr>
        <p:spPr bwMode="auto">
          <a:xfrm>
            <a:off x="857224" y="2928934"/>
            <a:ext cx="3501381" cy="39742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1249" y="0"/>
              </a:cxn>
              <a:cxn ang="0">
                <a:pos x="1318" y="19"/>
              </a:cxn>
            </a:cxnLst>
            <a:rect l="0" t="0" r="r" b="b"/>
            <a:pathLst>
              <a:path w="1318" h="19">
                <a:moveTo>
                  <a:pt x="0" y="19"/>
                </a:moveTo>
                <a:cubicBezTo>
                  <a:pt x="12" y="16"/>
                  <a:pt x="12" y="1"/>
                  <a:pt x="72" y="0"/>
                </a:cubicBezTo>
                <a:lnTo>
                  <a:pt x="1249" y="0"/>
                </a:lnTo>
                <a:cubicBezTo>
                  <a:pt x="1305" y="1"/>
                  <a:pt x="1304" y="15"/>
                  <a:pt x="1318" y="19"/>
                </a:cubicBezTo>
              </a:path>
            </a:pathLst>
          </a:cu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gray">
          <a:xfrm>
            <a:off x="714349" y="4000504"/>
            <a:ext cx="3429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FFFFFF"/>
                </a:solidFill>
              </a:rPr>
              <a:t>Аттестация  </a:t>
            </a:r>
            <a:r>
              <a:rPr lang="ru-RU" sz="2000" b="1" dirty="0" smtClean="0">
                <a:solidFill>
                  <a:srgbClr val="FFFFFF"/>
                </a:solidFill>
              </a:rPr>
              <a:t>с целью подтверждения соответствия занимаемой должности </a:t>
            </a:r>
            <a:r>
              <a:rPr lang="ru-RU" sz="2000" dirty="0" smtClean="0">
                <a:solidFill>
                  <a:srgbClr val="FFFFFF"/>
                </a:solidFill>
              </a:rPr>
              <a:t>для педагогических работников является </a:t>
            </a:r>
            <a:r>
              <a:rPr lang="ru-RU" sz="2000" b="1" dirty="0" smtClean="0">
                <a:solidFill>
                  <a:srgbClr val="FFFFFF"/>
                </a:solidFill>
              </a:rPr>
              <a:t>обязательной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white">
          <a:xfrm>
            <a:off x="642910" y="3000372"/>
            <a:ext cx="344056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Обязательная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аттестация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1000100" y="3786190"/>
            <a:ext cx="3206501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00562" y="1857364"/>
            <a:ext cx="4121024" cy="4286280"/>
            <a:chOff x="3762" y="1166"/>
            <a:chExt cx="1370" cy="2355"/>
          </a:xfrm>
        </p:grpSpPr>
        <p:sp>
          <p:nvSpPr>
            <p:cNvPr id="31751" name="AutoShape 7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6" name="Text Box 22"/>
          <p:cNvSpPr txBox="1">
            <a:spLocks noChangeArrowheads="1"/>
          </p:cNvSpPr>
          <p:nvPr/>
        </p:nvSpPr>
        <p:spPr bwMode="gray">
          <a:xfrm>
            <a:off x="4572000" y="2928935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lnSpc>
                <a:spcPct val="9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FFFFFF"/>
                </a:solidFill>
              </a:rPr>
              <a:t>Аттестация   для     </a:t>
            </a:r>
            <a:r>
              <a:rPr lang="ru-RU" sz="2000" b="1" dirty="0" smtClean="0">
                <a:solidFill>
                  <a:srgbClr val="FFFFFF"/>
                </a:solidFill>
              </a:rPr>
              <a:t>установления соответствия уровня</a:t>
            </a:r>
            <a:r>
              <a:rPr lang="ru-RU" sz="2000" dirty="0" smtClean="0">
                <a:solidFill>
                  <a:srgbClr val="FFFFFF"/>
                </a:solidFill>
              </a:rPr>
              <a:t> квалификации требованиям, предъявляемым </a:t>
            </a:r>
            <a:r>
              <a:rPr lang="ru-RU" sz="2000" b="1" dirty="0" smtClean="0">
                <a:solidFill>
                  <a:srgbClr val="FFFFFF"/>
                </a:solidFill>
              </a:rPr>
              <a:t>к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</a:rPr>
              <a:t>первой</a:t>
            </a:r>
            <a:r>
              <a:rPr lang="ru-RU" sz="2000" dirty="0" smtClean="0">
                <a:solidFill>
                  <a:srgbClr val="FFFFFF"/>
                </a:solidFill>
              </a:rPr>
              <a:t> или </a:t>
            </a:r>
            <a:r>
              <a:rPr lang="ru-RU" sz="2000" b="1" dirty="0" smtClean="0">
                <a:solidFill>
                  <a:srgbClr val="FFFFFF"/>
                </a:solidFill>
              </a:rPr>
              <a:t>высшей </a:t>
            </a:r>
            <a:r>
              <a:rPr lang="ru-RU" sz="2000" dirty="0" smtClean="0">
                <a:solidFill>
                  <a:srgbClr val="FFFFFF"/>
                </a:solidFill>
              </a:rPr>
              <a:t>квалификационным категориям, проводится на основании </a:t>
            </a:r>
            <a:r>
              <a:rPr lang="ru-RU" sz="2000" b="1" dirty="0" smtClean="0">
                <a:solidFill>
                  <a:srgbClr val="FFFFFF"/>
                </a:solidFill>
              </a:rPr>
              <a:t>заявления</a:t>
            </a:r>
            <a:r>
              <a:rPr lang="ru-RU" sz="2000" dirty="0" smtClean="0">
                <a:solidFill>
                  <a:srgbClr val="FFFFFF"/>
                </a:solidFill>
              </a:rPr>
              <a:t> педагогического работника и является </a:t>
            </a:r>
            <a:r>
              <a:rPr lang="ru-RU" sz="2000" b="1" dirty="0" smtClean="0">
                <a:solidFill>
                  <a:srgbClr val="FFFFFF"/>
                </a:solidFill>
              </a:rPr>
              <a:t>добровольной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white">
          <a:xfrm>
            <a:off x="4857753" y="1928801"/>
            <a:ext cx="33998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Добровольная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аттестация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4929190" y="2786058"/>
            <a:ext cx="3378958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Заголовок 7"/>
          <p:cNvSpPr txBox="1">
            <a:spLocks/>
          </p:cNvSpPr>
          <p:nvPr/>
        </p:nvSpPr>
        <p:spPr bwMode="gray">
          <a:xfrm>
            <a:off x="571472" y="928670"/>
            <a:ext cx="825862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система аттестации учителей</a:t>
            </a:r>
            <a:r>
              <a:rPr kumimoji="0" lang="en-US" sz="3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6ACB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6ACB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6ACB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714348" y="1000108"/>
            <a:ext cx="7929618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Обязательная аттестация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целью подтверждения соответствия занимаемой должности</a:t>
            </a:r>
          </a:p>
          <a:p>
            <a:pPr algn="ctr">
              <a:spcAft>
                <a:spcPts val="0"/>
              </a:spcAft>
              <a:buClr>
                <a:srgbClr val="009999"/>
              </a:buClr>
            </a:pPr>
            <a:r>
              <a:rPr lang="ru-RU" b="1" dirty="0" smtClean="0">
                <a:latin typeface="+mj-lt"/>
                <a:ea typeface="+mj-ea"/>
                <a:cs typeface="+mj-cs"/>
              </a:rPr>
              <a:t>включает в себя проведение </a:t>
            </a:r>
          </a:p>
          <a:p>
            <a:pPr algn="ctr">
              <a:spcAft>
                <a:spcPts val="0"/>
              </a:spcAft>
              <a:buClr>
                <a:srgbClr val="009999"/>
              </a:buClr>
            </a:pP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письменного квалификационного испытания </a:t>
            </a:r>
          </a:p>
          <a:p>
            <a:pPr algn="ctr">
              <a:spcAft>
                <a:spcPts val="0"/>
              </a:spcAft>
              <a:buClr>
                <a:srgbClr val="009999"/>
              </a:buClr>
            </a:pPr>
            <a:r>
              <a:rPr lang="ru-RU" b="1" dirty="0" smtClean="0">
                <a:latin typeface="+mj-lt"/>
                <a:ea typeface="+mj-ea"/>
                <a:cs typeface="+mj-cs"/>
              </a:rPr>
              <a:t>(возможно в форме компьютерного тестирования)</a:t>
            </a:r>
          </a:p>
          <a:p>
            <a:pPr algn="ctr">
              <a:spcAft>
                <a:spcPts val="0"/>
              </a:spcAft>
              <a:buClr>
                <a:srgbClr val="009999"/>
              </a:buClr>
            </a:pPr>
            <a:endParaRPr lang="ru-RU" sz="800" b="1" dirty="0" smtClean="0">
              <a:latin typeface="+mj-lt"/>
              <a:ea typeface="+mj-ea"/>
              <a:cs typeface="+mj-cs"/>
            </a:endParaRPr>
          </a:p>
          <a:p>
            <a:pPr lvl="1">
              <a:buClr>
                <a:srgbClr val="009999"/>
              </a:buClr>
              <a:buFont typeface="Wingdings" pitchFamily="2" charset="2"/>
              <a:buChar char="v"/>
            </a:pPr>
            <a:r>
              <a:rPr lang="ru-RU" sz="1600" dirty="0" smtClean="0"/>
              <a:t>Письменное квалификационное испытание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с целью подтверждения соответствия занимаемой должности также может быть проведено в рамках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курсов повышения квалификации при изучении программ: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Инвариант академический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(36 ч.) +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Инвариант кафедральный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(72 ч.) в региональной сети.</a:t>
            </a:r>
          </a:p>
          <a:p>
            <a:endParaRPr lang="ru-RU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400" i="1" dirty="0" smtClean="0"/>
          </a:p>
          <a:p>
            <a:endParaRPr lang="ru-RU" sz="1600" b="0" dirty="0"/>
          </a:p>
        </p:txBody>
      </p:sp>
      <p:pic>
        <p:nvPicPr>
          <p:cNvPr id="3" name="Picture 8" descr="Рисунок3"/>
          <p:cNvPicPr>
            <a:picLocks noChangeAspect="1" noChangeArrowheads="1"/>
          </p:cNvPicPr>
          <p:nvPr/>
        </p:nvPicPr>
        <p:blipFill>
          <a:blip r:embed="rId3"/>
          <a:srcRect l="7434" r="18252"/>
          <a:stretch>
            <a:fillRect/>
          </a:stretch>
        </p:blipFill>
        <p:spPr bwMode="auto">
          <a:xfrm>
            <a:off x="1000100" y="4000504"/>
            <a:ext cx="2195631" cy="2215897"/>
          </a:xfrm>
          <a:prstGeom prst="round2Diag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80900" name="Picture 4" descr="Картинка 1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b="13533"/>
          <a:stretch>
            <a:fillRect/>
          </a:stretch>
        </p:blipFill>
        <p:spPr bwMode="auto">
          <a:xfrm>
            <a:off x="6715140" y="4180238"/>
            <a:ext cx="2428860" cy="1572163"/>
          </a:xfrm>
          <a:prstGeom prst="rect">
            <a:avLst/>
          </a:prstGeom>
          <a:noFill/>
        </p:spPr>
      </p:pic>
      <p:pic>
        <p:nvPicPr>
          <p:cNvPr id="80898" name="Picture 2" descr="Картинка 105 из 2874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711266"/>
            <a:ext cx="2643206" cy="2578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401050" cy="500066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8080"/>
                </a:solidFill>
              </a:rPr>
              <a:t>Письменное квалификационное испытание</a:t>
            </a:r>
            <a:endParaRPr lang="ru-RU" sz="2200" dirty="0">
              <a:solidFill>
                <a:srgbClr val="008080"/>
              </a:solidFill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71472" y="2143116"/>
            <a:ext cx="37862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Вопрос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разработаны с учетом основных требований к знаниям учителя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соответствии с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58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58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Единым квалификационным справочником</a:t>
            </a:r>
            <a:r>
              <a:rPr lang="ru-RU" dirty="0" smtClean="0">
                <a:solidFill>
                  <a:srgbClr val="00585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58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должностей руководителей, специалистов и служащих»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F6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(Приказ  </a:t>
            </a:r>
            <a:r>
              <a:rPr lang="ru-RU" b="1" i="1" dirty="0" smtClean="0"/>
              <a:t>от           26  августа  2010  № 761н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раздел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«Квалификационные характеристики должностей работников образования»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8069" name="Picture 5" descr="Картинка 9 из 6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8797">
            <a:off x="4686418" y="2599821"/>
            <a:ext cx="1880566" cy="276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67" name="Picture 3" descr="Картинка 3 из 64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5211">
            <a:off x="6309919" y="2657399"/>
            <a:ext cx="1993394" cy="281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3116"/>
            <a:ext cx="7858180" cy="422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Приоритетные направления развития образовательной системы РФ.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Законы и иные нормативные правовые акты, регламентирующие образовательную деятельность.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Нормативные документы по вопросам обучения и воспитания детей и молодежи.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Национальная образовательная инициатива «Наша новая школа».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Педагогика, психология.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Правила по охране труда и пожарной безопасности.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Современные педагогические технологии продуктивного, дифференцированного обучения, реализации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компетентностного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подхода, развивающего обучения.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Технологии диагностики причин  конфликтных ситуаций, их профилактики и разрешения.</a:t>
            </a:r>
          </a:p>
          <a:p>
            <a:pPr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Методика воспитательной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Знание нормативно-правовой базы, теоретических и практических основ педагогической деятельности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64318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Современные учебные программы по предмету.</a:t>
            </a:r>
          </a:p>
          <a:p>
            <a:pPr lvl="1"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Учебники по преподаваемому предмету.</a:t>
            </a:r>
          </a:p>
          <a:p>
            <a:pPr lvl="1">
              <a:spcAft>
                <a:spcPts val="600"/>
              </a:spcAft>
              <a:buClr>
                <a:srgbClr val="00817E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Содержание предмета.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Знание предмета</a:t>
            </a:r>
          </a:p>
        </p:txBody>
      </p:sp>
      <p:pic>
        <p:nvPicPr>
          <p:cNvPr id="49154" name="Picture 2" descr="Картинка 63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857496"/>
            <a:ext cx="338178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1TGp_business_light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571TGp_business_light</Template>
  <TotalTime>1566</TotalTime>
  <Words>1536</Words>
  <Application>Microsoft Office PowerPoint</Application>
  <PresentationFormat>Экран (4:3)</PresentationFormat>
  <Paragraphs>309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571TGp_business_light</vt:lpstr>
      <vt:lpstr>Методика проведения экспертной оценки уровня квалификации педагогических работников Московской области</vt:lpstr>
      <vt:lpstr>Слайд 2</vt:lpstr>
      <vt:lpstr>Слайд 3</vt:lpstr>
      <vt:lpstr>Нормативно-правовые основы аттестации</vt:lpstr>
      <vt:lpstr>2 вида аттестации</vt:lpstr>
      <vt:lpstr>Слайд 6</vt:lpstr>
      <vt:lpstr>Письменное квалификационное испытание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server</cp:lastModifiedBy>
  <cp:revision>108</cp:revision>
  <dcterms:created xsi:type="dcterms:W3CDTF">2011-03-04T00:15:56Z</dcterms:created>
  <dcterms:modified xsi:type="dcterms:W3CDTF">2011-03-17T13:42:00Z</dcterms:modified>
</cp:coreProperties>
</file>